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79" r:id="rId3"/>
    <p:sldId id="257" r:id="rId4"/>
    <p:sldId id="274" r:id="rId5"/>
    <p:sldId id="259" r:id="rId6"/>
    <p:sldId id="275" r:id="rId7"/>
    <p:sldId id="260" r:id="rId8"/>
    <p:sldId id="276" r:id="rId9"/>
    <p:sldId id="277" r:id="rId10"/>
    <p:sldId id="278"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rry Ruff" initials="JR" lastIdx="2"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8608" autoAdjust="0"/>
    <p:restoredTop sz="85548" autoAdjust="0"/>
  </p:normalViewPr>
  <p:slideViewPr>
    <p:cSldViewPr>
      <p:cViewPr varScale="1">
        <p:scale>
          <a:sx n="74" d="100"/>
          <a:sy n="74" d="100"/>
        </p:scale>
        <p:origin x="1218" y="66"/>
      </p:cViewPr>
      <p:guideLst>
        <p:guide orient="horz" pos="2160"/>
        <p:guide pos="2880"/>
      </p:guideLst>
    </p:cSldViewPr>
  </p:slideViewPr>
  <p:notesTextViewPr>
    <p:cViewPr>
      <p:scale>
        <a:sx n="100" d="100"/>
        <a:sy n="100" d="100"/>
      </p:scale>
      <p:origin x="0" y="0"/>
    </p:cViewPr>
  </p:notesTextViewPr>
  <p:notesViewPr>
    <p:cSldViewPr>
      <p:cViewPr varScale="1">
        <p:scale>
          <a:sx n="65" d="100"/>
          <a:sy n="65" d="100"/>
        </p:scale>
        <p:origin x="1428"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C728F2B-10A1-42D5-914E-F298A7E39417}" type="datetimeFigureOut">
              <a:rPr lang="en-US" smtClean="0"/>
              <a:pPr/>
              <a:t>2/15/2019</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20DC229-7167-44B8-9A48-0708C090EF13}" type="slidenum">
              <a:rPr lang="en-US" smtClean="0"/>
              <a:pPr/>
              <a:t>‹#›</a:t>
            </a:fld>
            <a:endParaRPr lang="en-US" dirty="0"/>
          </a:p>
        </p:txBody>
      </p:sp>
    </p:spTree>
    <p:extLst>
      <p:ext uri="{BB962C8B-B14F-4D97-AF65-F5344CB8AC3E}">
        <p14:creationId xmlns:p14="http://schemas.microsoft.com/office/powerpoint/2010/main" val="5200579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t>
            </a:r>
          </a:p>
        </p:txBody>
      </p:sp>
      <p:sp>
        <p:nvSpPr>
          <p:cNvPr id="4" name="Slide Number Placeholder 3"/>
          <p:cNvSpPr>
            <a:spLocks noGrp="1"/>
          </p:cNvSpPr>
          <p:nvPr>
            <p:ph type="sldNum" sz="quarter" idx="10"/>
          </p:nvPr>
        </p:nvSpPr>
        <p:spPr/>
        <p:txBody>
          <a:bodyPr/>
          <a:lstStyle/>
          <a:p>
            <a:fld id="{720DC229-7167-44B8-9A48-0708C090EF13}" type="slidenum">
              <a:rPr lang="en-US" smtClean="0"/>
              <a:pPr/>
              <a:t>1</a:t>
            </a:fld>
            <a:endParaRPr lang="en-US" dirty="0"/>
          </a:p>
        </p:txBody>
      </p:sp>
    </p:spTree>
    <p:extLst>
      <p:ext uri="{BB962C8B-B14F-4D97-AF65-F5344CB8AC3E}">
        <p14:creationId xmlns:p14="http://schemas.microsoft.com/office/powerpoint/2010/main" val="4280269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i="0" u="none" strike="noStrike" kern="1200" dirty="0">
                <a:solidFill>
                  <a:schemeClr val="tx1"/>
                </a:solidFill>
                <a:effectLst/>
                <a:latin typeface="+mn-lt"/>
                <a:ea typeface="+mn-ea"/>
                <a:cs typeface="+mn-cs"/>
              </a:rPr>
              <a:t>© Saint Mary’s Press</a:t>
            </a:r>
            <a:r>
              <a:rPr lang="en-US" dirty="0"/>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20DC229-7167-44B8-9A48-0708C090EF13}" type="slidenum">
              <a:rPr lang="en-US" smtClean="0"/>
              <a:pPr/>
              <a:t>10</a:t>
            </a:fld>
            <a:endParaRPr lang="en-US" dirty="0"/>
          </a:p>
        </p:txBody>
      </p:sp>
    </p:spTree>
    <p:extLst>
      <p:ext uri="{BB962C8B-B14F-4D97-AF65-F5344CB8AC3E}">
        <p14:creationId xmlns:p14="http://schemas.microsoft.com/office/powerpoint/2010/main" val="42851589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t>
            </a:r>
            <a:r>
              <a:rPr lang="en-US" dirty="0" err="1"/>
              <a:t>jaguarblanco</a:t>
            </a:r>
            <a:r>
              <a:rPr lang="en-US"/>
              <a:t> / iStock.com</a:t>
            </a:r>
          </a:p>
        </p:txBody>
      </p:sp>
      <p:sp>
        <p:nvSpPr>
          <p:cNvPr id="4" name="Slide Number Placeholder 3"/>
          <p:cNvSpPr>
            <a:spLocks noGrp="1"/>
          </p:cNvSpPr>
          <p:nvPr>
            <p:ph type="sldNum" sz="quarter" idx="5"/>
          </p:nvPr>
        </p:nvSpPr>
        <p:spPr/>
        <p:txBody>
          <a:bodyPr/>
          <a:lstStyle/>
          <a:p>
            <a:fld id="{720DC229-7167-44B8-9A48-0708C090EF13}" type="slidenum">
              <a:rPr lang="en-US" smtClean="0"/>
              <a:pPr/>
              <a:t>2</a:t>
            </a:fld>
            <a:endParaRPr lang="en-US" dirty="0"/>
          </a:p>
        </p:txBody>
      </p:sp>
    </p:spTree>
    <p:extLst>
      <p:ext uri="{BB962C8B-B14F-4D97-AF65-F5344CB8AC3E}">
        <p14:creationId xmlns:p14="http://schemas.microsoft.com/office/powerpoint/2010/main" val="42287885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Shutterstock.com</a:t>
            </a:r>
            <a:r>
              <a:rPr lang="en-US" dirty="0"/>
              <a:t> </a:t>
            </a:r>
            <a:endParaRPr lang="en-US" sz="1200" dirty="0">
              <a:solidFill>
                <a:schemeClr val="bg1">
                  <a:lumMod val="65000"/>
                </a:schemeClr>
              </a:solidFill>
            </a:endParaRPr>
          </a:p>
        </p:txBody>
      </p:sp>
      <p:sp>
        <p:nvSpPr>
          <p:cNvPr id="4" name="Slide Number Placeholder 3"/>
          <p:cNvSpPr>
            <a:spLocks noGrp="1"/>
          </p:cNvSpPr>
          <p:nvPr>
            <p:ph type="sldNum" sz="quarter" idx="10"/>
          </p:nvPr>
        </p:nvSpPr>
        <p:spPr/>
        <p:txBody>
          <a:bodyPr/>
          <a:lstStyle/>
          <a:p>
            <a:fld id="{720DC229-7167-44B8-9A48-0708C090EF13}" type="slidenum">
              <a:rPr lang="en-US" smtClean="0"/>
              <a:pPr/>
              <a:t>3</a:t>
            </a:fld>
            <a:endParaRPr lang="en-US" dirty="0"/>
          </a:p>
        </p:txBody>
      </p:sp>
    </p:spTree>
    <p:extLst>
      <p:ext uri="{BB962C8B-B14F-4D97-AF65-F5344CB8AC3E}">
        <p14:creationId xmlns:p14="http://schemas.microsoft.com/office/powerpoint/2010/main" val="23563269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2018 www.TheGloryStory.com</a:t>
            </a:r>
            <a:r>
              <a:rPr lang="en-US"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kern="1200" dirty="0">
                <a:solidFill>
                  <a:schemeClr val="tx1"/>
                </a:solidFill>
                <a:effectLst/>
                <a:latin typeface="+mn-lt"/>
                <a:ea typeface="+mn-ea"/>
                <a:cs typeface="+mn-cs"/>
              </a:rPr>
              <a:t>Notes</a:t>
            </a:r>
            <a:r>
              <a:rPr lang="en-US" sz="1200" kern="1200" dirty="0">
                <a:solidFill>
                  <a:schemeClr val="tx1"/>
                </a:solidFill>
                <a:effectLst/>
                <a:latin typeface="+mn-lt"/>
                <a:ea typeface="+mn-ea"/>
                <a:cs typeface="+mn-cs"/>
              </a:rPr>
              <a:t>: Emphasize to the students that understanding these beliefs is essential to avoid misinterpreting the Old Testament. We must always consider the social customs, beliefs, and cultural practices of the biblical world in order to interpret Scripture correctly. </a:t>
            </a:r>
            <a:endParaRPr lang="en-US" sz="1200" dirty="0">
              <a:solidFill>
                <a:schemeClr val="bg1">
                  <a:lumMod val="65000"/>
                </a:schemeClr>
              </a:solidFill>
            </a:endParaRPr>
          </a:p>
        </p:txBody>
      </p:sp>
      <p:sp>
        <p:nvSpPr>
          <p:cNvPr id="4" name="Slide Number Placeholder 3"/>
          <p:cNvSpPr>
            <a:spLocks noGrp="1"/>
          </p:cNvSpPr>
          <p:nvPr>
            <p:ph type="sldNum" sz="quarter" idx="10"/>
          </p:nvPr>
        </p:nvSpPr>
        <p:spPr/>
        <p:txBody>
          <a:bodyPr/>
          <a:lstStyle/>
          <a:p>
            <a:fld id="{720DC229-7167-44B8-9A48-0708C090EF13}" type="slidenum">
              <a:rPr lang="en-US" smtClean="0"/>
              <a:pPr/>
              <a:t>4</a:t>
            </a:fld>
            <a:endParaRPr lang="en-US" dirty="0"/>
          </a:p>
        </p:txBody>
      </p:sp>
    </p:spTree>
    <p:extLst>
      <p:ext uri="{BB962C8B-B14F-4D97-AF65-F5344CB8AC3E}">
        <p14:creationId xmlns:p14="http://schemas.microsoft.com/office/powerpoint/2010/main" val="31035367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Shutterstock.com; © Masha Arkulis / Shutterstock.com</a:t>
            </a:r>
            <a:r>
              <a:rPr lang="en-US"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kern="1200" dirty="0">
                <a:solidFill>
                  <a:schemeClr val="tx1"/>
                </a:solidFill>
                <a:effectLst/>
                <a:latin typeface="+mn-lt"/>
                <a:ea typeface="+mn-ea"/>
                <a:cs typeface="+mn-cs"/>
              </a:rPr>
              <a:t>Notes:</a:t>
            </a:r>
            <a:r>
              <a:rPr lang="en-US" sz="1200" kern="1200" dirty="0">
                <a:solidFill>
                  <a:schemeClr val="tx1"/>
                </a:solidFill>
                <a:effectLst/>
                <a:latin typeface="+mn-lt"/>
                <a:ea typeface="+mn-ea"/>
                <a:cs typeface="+mn-cs"/>
              </a:rPr>
              <a:t>  The students have already learned about the rights and privileges that accrued to the firstborn son in a family. Help them to see that the selection of David as king would have been shocking to David’s other brothers and to his father, Jesse. Not only is David not the firstborn, but he is the youngest of eight!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p:txBody>
      </p:sp>
      <p:sp>
        <p:nvSpPr>
          <p:cNvPr id="4" name="Slide Number Placeholder 3"/>
          <p:cNvSpPr>
            <a:spLocks noGrp="1"/>
          </p:cNvSpPr>
          <p:nvPr>
            <p:ph type="sldNum" sz="quarter" idx="10"/>
          </p:nvPr>
        </p:nvSpPr>
        <p:spPr/>
        <p:txBody>
          <a:bodyPr/>
          <a:lstStyle/>
          <a:p>
            <a:fld id="{720DC229-7167-44B8-9A48-0708C090EF13}" type="slidenum">
              <a:rPr lang="en-US" smtClean="0"/>
              <a:pPr/>
              <a:t>5</a:t>
            </a:fld>
            <a:endParaRPr lang="en-US" dirty="0"/>
          </a:p>
        </p:txBody>
      </p:sp>
    </p:spTree>
    <p:extLst>
      <p:ext uri="{BB962C8B-B14F-4D97-AF65-F5344CB8AC3E}">
        <p14:creationId xmlns:p14="http://schemas.microsoft.com/office/powerpoint/2010/main" val="17944512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Shutterstock.com; © </a:t>
            </a:r>
            <a:r>
              <a:rPr lang="en-US" sz="1200" b="0" i="0" u="none" strike="noStrike" kern="1200" dirty="0" err="1">
                <a:solidFill>
                  <a:schemeClr val="tx1"/>
                </a:solidFill>
                <a:effectLst/>
                <a:latin typeface="+mn-lt"/>
                <a:ea typeface="+mn-ea"/>
                <a:cs typeface="+mn-cs"/>
              </a:rPr>
              <a:t>meunierd</a:t>
            </a:r>
            <a:r>
              <a:rPr lang="en-US" sz="1200" b="0" i="0" u="none" strike="noStrike" kern="1200" dirty="0">
                <a:solidFill>
                  <a:schemeClr val="tx1"/>
                </a:solidFill>
                <a:effectLst/>
                <a:latin typeface="+mn-lt"/>
                <a:ea typeface="+mn-ea"/>
                <a:cs typeface="+mn-cs"/>
              </a:rPr>
              <a:t> / Shutterstock.com</a:t>
            </a:r>
            <a:r>
              <a:rPr lang="en-US"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(Image: Jerusalem at the time of David)</a:t>
            </a:r>
          </a:p>
        </p:txBody>
      </p:sp>
      <p:sp>
        <p:nvSpPr>
          <p:cNvPr id="4" name="Slide Number Placeholder 3"/>
          <p:cNvSpPr>
            <a:spLocks noGrp="1"/>
          </p:cNvSpPr>
          <p:nvPr>
            <p:ph type="sldNum" sz="quarter" idx="10"/>
          </p:nvPr>
        </p:nvSpPr>
        <p:spPr/>
        <p:txBody>
          <a:bodyPr/>
          <a:lstStyle/>
          <a:p>
            <a:fld id="{720DC229-7167-44B8-9A48-0708C090EF13}" type="slidenum">
              <a:rPr lang="en-US" smtClean="0"/>
              <a:pPr/>
              <a:t>6</a:t>
            </a:fld>
            <a:endParaRPr lang="en-US" dirty="0"/>
          </a:p>
        </p:txBody>
      </p:sp>
    </p:spTree>
    <p:extLst>
      <p:ext uri="{BB962C8B-B14F-4D97-AF65-F5344CB8AC3E}">
        <p14:creationId xmlns:p14="http://schemas.microsoft.com/office/powerpoint/2010/main" val="17382704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i="0" u="none" strike="noStrike" kern="1200" dirty="0">
                <a:solidFill>
                  <a:schemeClr val="tx1"/>
                </a:solidFill>
                <a:effectLst/>
                <a:latin typeface="+mn-lt"/>
                <a:ea typeface="+mn-ea"/>
                <a:cs typeface="+mn-cs"/>
              </a:rPr>
              <a:t>© Shutterstock.com</a:t>
            </a:r>
            <a:r>
              <a:rPr lang="en-US" dirty="0"/>
              <a:t> </a:t>
            </a:r>
          </a:p>
          <a:p>
            <a:endParaRPr lang="en-US" sz="1200" i="1" kern="1200" dirty="0">
              <a:solidFill>
                <a:schemeClr val="tx1"/>
              </a:solidFill>
              <a:effectLst/>
              <a:latin typeface="+mn-lt"/>
              <a:ea typeface="+mn-ea"/>
              <a:cs typeface="+mn-cs"/>
            </a:endParaRPr>
          </a:p>
          <a:p>
            <a:r>
              <a:rPr lang="en-US" sz="1200" i="1" kern="1200" dirty="0">
                <a:solidFill>
                  <a:schemeClr val="tx1"/>
                </a:solidFill>
                <a:effectLst/>
                <a:latin typeface="+mn-lt"/>
                <a:ea typeface="+mn-ea"/>
                <a:cs typeface="+mn-cs"/>
              </a:rPr>
              <a:t>Notes:</a:t>
            </a:r>
            <a:r>
              <a:rPr lang="en-US" sz="1200" kern="1200" dirty="0">
                <a:solidFill>
                  <a:schemeClr val="tx1"/>
                </a:solidFill>
                <a:effectLst/>
                <a:latin typeface="+mn-lt"/>
                <a:ea typeface="+mn-ea"/>
                <a:cs typeface="+mn-cs"/>
              </a:rPr>
              <a:t>  If you wish, review more details of this story with the students. In particular, the prophet Nathan demonstrates how prophets were often called upon to speak uncomfortable truths to people in positions of power (in this case, the king). Nathan’s parable prompts David to admit his sin, illustrating the power of parables to give us a fresh perspective and to prompt conversion. Jesus used parables in the same way.</a:t>
            </a:r>
          </a:p>
        </p:txBody>
      </p:sp>
      <p:sp>
        <p:nvSpPr>
          <p:cNvPr id="4" name="Slide Number Placeholder 3"/>
          <p:cNvSpPr>
            <a:spLocks noGrp="1"/>
          </p:cNvSpPr>
          <p:nvPr>
            <p:ph type="sldNum" sz="quarter" idx="10"/>
          </p:nvPr>
        </p:nvSpPr>
        <p:spPr/>
        <p:txBody>
          <a:bodyPr/>
          <a:lstStyle/>
          <a:p>
            <a:fld id="{720DC229-7167-44B8-9A48-0708C090EF13}" type="slidenum">
              <a:rPr lang="en-US" smtClean="0"/>
              <a:pPr/>
              <a:t>7</a:t>
            </a:fld>
            <a:endParaRPr lang="en-US" dirty="0"/>
          </a:p>
        </p:txBody>
      </p:sp>
    </p:spTree>
    <p:extLst>
      <p:ext uri="{BB962C8B-B14F-4D97-AF65-F5344CB8AC3E}">
        <p14:creationId xmlns:p14="http://schemas.microsoft.com/office/powerpoint/2010/main" val="11504870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i="0" u="none" strike="noStrike" kern="1200" dirty="0">
                <a:solidFill>
                  <a:schemeClr val="tx1"/>
                </a:solidFill>
                <a:effectLst/>
                <a:latin typeface="+mn-lt"/>
                <a:ea typeface="+mn-ea"/>
                <a:cs typeface="+mn-cs"/>
              </a:rPr>
              <a:t>© 2018 www.TheGloryStory.com; © Shutterstock.com</a:t>
            </a:r>
            <a:r>
              <a:rPr lang="en-US" dirty="0"/>
              <a:t>  </a:t>
            </a:r>
          </a:p>
          <a:p>
            <a:endParaRPr lang="en-US" dirty="0"/>
          </a:p>
          <a:p>
            <a:r>
              <a:rPr lang="en-US" sz="1200" i="1" kern="1200" dirty="0">
                <a:solidFill>
                  <a:schemeClr val="tx1"/>
                </a:solidFill>
                <a:effectLst/>
                <a:latin typeface="+mn-lt"/>
                <a:ea typeface="+mn-ea"/>
                <a:cs typeface="+mn-cs"/>
              </a:rPr>
              <a:t>Notes</a:t>
            </a:r>
            <a:r>
              <a:rPr lang="en-US" sz="1200" kern="1200" dirty="0">
                <a:solidFill>
                  <a:schemeClr val="tx1"/>
                </a:solidFill>
                <a:effectLst/>
                <a:latin typeface="+mn-lt"/>
                <a:ea typeface="+mn-ea"/>
                <a:cs typeface="+mn-cs"/>
              </a:rPr>
              <a:t>:  If necessary, clarify for the students that Solomon is David and Bathsheba’s son, but not the son of their adulterous union. That child becomes ill and dies (see 2 Samuel 12:13-25).</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20DC229-7167-44B8-9A48-0708C090EF13}" type="slidenum">
              <a:rPr lang="en-US" smtClean="0"/>
              <a:pPr/>
              <a:t>8</a:t>
            </a:fld>
            <a:endParaRPr lang="en-US" dirty="0"/>
          </a:p>
        </p:txBody>
      </p:sp>
    </p:spTree>
    <p:extLst>
      <p:ext uri="{BB962C8B-B14F-4D97-AF65-F5344CB8AC3E}">
        <p14:creationId xmlns:p14="http://schemas.microsoft.com/office/powerpoint/2010/main" val="28151973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i="0" u="none" strike="noStrike" kern="1200" dirty="0">
                <a:solidFill>
                  <a:schemeClr val="tx1"/>
                </a:solidFill>
                <a:effectLst/>
                <a:latin typeface="+mn-lt"/>
                <a:ea typeface="+mn-ea"/>
                <a:cs typeface="+mn-cs"/>
              </a:rPr>
              <a:t>© Shutterstock.com</a:t>
            </a:r>
            <a:r>
              <a:rPr lang="en-US" dirty="0"/>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20DC229-7167-44B8-9A48-0708C090EF13}" type="slidenum">
              <a:rPr lang="en-US" smtClean="0"/>
              <a:pPr/>
              <a:t>9</a:t>
            </a:fld>
            <a:endParaRPr lang="en-US" dirty="0"/>
          </a:p>
        </p:txBody>
      </p:sp>
    </p:spTree>
    <p:extLst>
      <p:ext uri="{BB962C8B-B14F-4D97-AF65-F5344CB8AC3E}">
        <p14:creationId xmlns:p14="http://schemas.microsoft.com/office/powerpoint/2010/main" val="155567198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0" y="1981200"/>
            <a:ext cx="9144000" cy="1470025"/>
          </a:xfrm>
        </p:spPr>
        <p:txBody>
          <a:bodyPr>
            <a:normAutofit/>
          </a:bodyPr>
          <a:lstStyle>
            <a:lvl1pPr algn="ctr">
              <a:defRPr sz="4400" b="1">
                <a:solidFill>
                  <a:schemeClr val="tx1"/>
                </a:solidFill>
                <a:effectLst>
                  <a:outerShdw blurRad="50800" dist="50800" dir="5400000" algn="ctr" rotWithShape="0">
                    <a:schemeClr val="bg1">
                      <a:lumMod val="85000"/>
                    </a:schemeClr>
                  </a:outerShdw>
                </a:effectLst>
                <a:latin typeface="Arial" pitchFamily="34" charset="0"/>
                <a:cs typeface="Arial" pitchFamily="34" charset="0"/>
              </a:defRPr>
            </a:lvl1pPr>
          </a:lstStyle>
          <a:p>
            <a:r>
              <a:rPr lang="en-US" dirty="0"/>
              <a:t>Click to edit Master title style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1371600" y="1752600"/>
            <a:ext cx="6477000" cy="4373563"/>
          </a:xfrm>
        </p:spPr>
        <p:txBody>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14400" y="1143000"/>
            <a:ext cx="8229600" cy="914400"/>
          </a:xfrm>
        </p:spPr>
        <p:txBody>
          <a:bodyPr>
            <a:normAutofit/>
          </a:bodyPr>
          <a:lstStyle>
            <a:lvl1pPr algn="l">
              <a:defRPr sz="2800" b="1" baseline="0">
                <a:latin typeface="Arial" pitchFamily="34" charset="0"/>
                <a:cs typeface="Arial" pitchFamily="34" charset="0"/>
              </a:defRPr>
            </a:lvl1pPr>
          </a:lstStyle>
          <a:p>
            <a:r>
              <a:rPr lang="en-US" dirty="0"/>
              <a:t>Click to edit Master title style</a:t>
            </a:r>
            <a:br>
              <a:rPr lang="en-US" dirty="0"/>
            </a:br>
            <a:r>
              <a:rPr lang="en-US" dirty="0"/>
              <a:t>2 line title</a:t>
            </a:r>
          </a:p>
        </p:txBody>
      </p:sp>
      <p:sp>
        <p:nvSpPr>
          <p:cNvPr id="3" name="Content Placeholder 2"/>
          <p:cNvSpPr>
            <a:spLocks noGrp="1"/>
          </p:cNvSpPr>
          <p:nvPr>
            <p:ph idx="1"/>
          </p:nvPr>
        </p:nvSpPr>
        <p:spPr>
          <a:xfrm>
            <a:off x="1371600" y="2209800"/>
            <a:ext cx="6477000" cy="3916363"/>
          </a:xfrm>
        </p:spPr>
        <p:txBody>
          <a:bodyPr>
            <a:normAutofit/>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2 lines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1371600" y="2209800"/>
            <a:ext cx="6400800" cy="3916363"/>
          </a:xfrm>
        </p:spPr>
        <p:txBody>
          <a:bodyPr>
            <a:normAutofit/>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
        <p:nvSpPr>
          <p:cNvPr id="9" name="Text Placeholder 8"/>
          <p:cNvSpPr>
            <a:spLocks noGrp="1"/>
          </p:cNvSpPr>
          <p:nvPr>
            <p:ph type="body" sz="quarter" idx="12" hasCustomPrompt="1"/>
          </p:nvPr>
        </p:nvSpPr>
        <p:spPr>
          <a:xfrm>
            <a:off x="1676400" y="1600200"/>
            <a:ext cx="6477000" cy="533400"/>
          </a:xfrm>
        </p:spPr>
        <p:txBody>
          <a:bodyPr>
            <a:normAutofit/>
          </a:bodyPr>
          <a:lstStyle>
            <a:lvl1pPr>
              <a:buNone/>
              <a:defRPr sz="2800" b="1">
                <a:solidFill>
                  <a:schemeClr val="tx2">
                    <a:lumMod val="60000"/>
                    <a:lumOff val="40000"/>
                  </a:schemeClr>
                </a:solidFill>
              </a:defRPr>
            </a:lvl1pPr>
          </a:lstStyle>
          <a:p>
            <a:pPr lvl="0"/>
            <a:r>
              <a:rPr lang="en-US" dirty="0"/>
              <a:t>Click to edit 2nd line emphasis title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no body text">
    <p:spTree>
      <p:nvGrpSpPr>
        <p:cNvPr id="1" name=""/>
        <p:cNvGrpSpPr/>
        <p:nvPr/>
      </p:nvGrpSpPr>
      <p:grpSpPr>
        <a:xfrm>
          <a:off x="0" y="0"/>
          <a:ext cx="0" cy="0"/>
          <a:chOff x="0" y="0"/>
          <a:chExt cx="0" cy="0"/>
        </a:xfrm>
      </p:grpSpPr>
      <p:sp>
        <p:nvSpPr>
          <p:cNvPr id="10" name="Text Placeholder 9"/>
          <p:cNvSpPr>
            <a:spLocks noGrp="1"/>
          </p:cNvSpPr>
          <p:nvPr>
            <p:ph type="body" sz="quarter" idx="12"/>
          </p:nvPr>
        </p:nvSpPr>
        <p:spPr>
          <a:xfrm>
            <a:off x="914400" y="1143000"/>
            <a:ext cx="7696200" cy="609600"/>
          </a:xfrm>
        </p:spPr>
        <p:txBody>
          <a:bodyPr/>
          <a:lstStyle>
            <a:lvl1pPr>
              <a:buNone/>
              <a:defRPr sz="2800" b="1"/>
            </a:lvl1pPr>
          </a:lstStyle>
          <a:p>
            <a:pPr lvl="0"/>
            <a:r>
              <a:rPr lang="en-US"/>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 column/narrow column">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828800"/>
            <a:ext cx="4038600" cy="4297363"/>
          </a:xfrm>
        </p:spPr>
        <p:txBody>
          <a:bodyPr>
            <a:normAutofit/>
          </a:bodyPr>
          <a:lstStyle>
            <a:lvl1pPr>
              <a:defRPr sz="2400"/>
            </a:lvl1pPr>
            <a:lvl2pPr>
              <a:defRPr sz="2400"/>
            </a:lvl2pPr>
            <a:lvl3pPr>
              <a:defRPr sz="24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p:txBody>
      </p:sp>
      <p:sp>
        <p:nvSpPr>
          <p:cNvPr id="4" name="Content Placeholder 3"/>
          <p:cNvSpPr>
            <a:spLocks noGrp="1"/>
          </p:cNvSpPr>
          <p:nvPr>
            <p:ph sz="half" idx="2"/>
          </p:nvPr>
        </p:nvSpPr>
        <p:spPr>
          <a:xfrm>
            <a:off x="4648200" y="1828800"/>
            <a:ext cx="4038600" cy="4297363"/>
          </a:xfrm>
        </p:spPr>
        <p:txBody>
          <a:bodyPr>
            <a:normAutofit/>
          </a:bodyPr>
          <a:lstStyle>
            <a:lvl1pPr>
              <a:defRPr sz="2400"/>
            </a:lvl1pPr>
            <a:lvl2pPr>
              <a:defRPr sz="2400"/>
            </a:lvl2pPr>
            <a:lvl3pPr>
              <a:defRPr sz="24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p:txBody>
      </p:sp>
      <p:sp>
        <p:nvSpPr>
          <p:cNvPr id="11" name="Text Placeholder 10"/>
          <p:cNvSpPr>
            <a:spLocks noGrp="1"/>
          </p:cNvSpPr>
          <p:nvPr>
            <p:ph type="body" sz="quarter" idx="12"/>
          </p:nvPr>
        </p:nvSpPr>
        <p:spPr>
          <a:xfrm>
            <a:off x="914400" y="1143000"/>
            <a:ext cx="7315200" cy="609600"/>
          </a:xfrm>
        </p:spPr>
        <p:txBody>
          <a:bodyPr>
            <a:normAutofit/>
          </a:bodyPr>
          <a:lstStyle>
            <a:lvl1pPr>
              <a:buNone/>
              <a:defRPr sz="2800" b="1"/>
            </a:lvl1pPr>
          </a:lstStyle>
          <a:p>
            <a:pPr lvl="0"/>
            <a:r>
              <a:rPr lang="en-US"/>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6"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11" name="Text Placeholder 10"/>
          <p:cNvSpPr>
            <a:spLocks noGrp="1"/>
          </p:cNvSpPr>
          <p:nvPr>
            <p:ph type="body" sz="quarter" idx="12"/>
          </p:nvPr>
        </p:nvSpPr>
        <p:spPr>
          <a:xfrm>
            <a:off x="914400" y="2514600"/>
            <a:ext cx="7315200" cy="1524000"/>
          </a:xfrm>
        </p:spPr>
        <p:txBody>
          <a:bodyPr/>
          <a:lstStyle>
            <a:lvl1pPr algn="ctr">
              <a:buNone/>
              <a:defRPr sz="2800">
                <a:solidFill>
                  <a:schemeClr val="accent5">
                    <a:lumMod val="75000"/>
                  </a:schemeClr>
                </a:solidFill>
              </a:defRPr>
            </a:lvl1pPr>
            <a:lvl2pPr algn="ctr">
              <a:defRPr sz="2400" i="1"/>
            </a:lvl2pPr>
          </a:lstStyle>
          <a:p>
            <a:pPr lvl="0"/>
            <a:r>
              <a:rPr lang="en-US"/>
              <a:t>Click to edit Master text styles</a:t>
            </a:r>
          </a:p>
          <a:p>
            <a:pPr lvl="1"/>
            <a:r>
              <a:rPr lang="en-US"/>
              <a:t>Second level</a:t>
            </a:r>
          </a:p>
        </p:txBody>
      </p:sp>
      <p:sp>
        <p:nvSpPr>
          <p:cNvPr id="13" name="Text Placeholder 12"/>
          <p:cNvSpPr>
            <a:spLocks noGrp="1"/>
          </p:cNvSpPr>
          <p:nvPr>
            <p:ph type="body" sz="quarter" idx="13"/>
          </p:nvPr>
        </p:nvSpPr>
        <p:spPr>
          <a:xfrm>
            <a:off x="2590800" y="4267200"/>
            <a:ext cx="5029200" cy="1447800"/>
          </a:xfrm>
        </p:spPr>
        <p:txBody>
          <a:bodyPr>
            <a:normAutofit/>
          </a:bodyPr>
          <a:lstStyle>
            <a:lvl1pPr marL="457200" indent="-457200">
              <a:buAutoNum type="arabicPeriod"/>
              <a:defRPr sz="2400"/>
            </a:lvl1pPr>
            <a:lvl2pPr>
              <a:defRPr sz="2400"/>
            </a:lvl2pPr>
          </a:lstStyle>
          <a:p>
            <a:pPr lvl="0"/>
            <a:r>
              <a:rPr lang="en-US"/>
              <a:t>Click to edit Master text styles</a:t>
            </a:r>
          </a:p>
          <a:p>
            <a:pPr lvl="1"/>
            <a:r>
              <a:rPr lang="en-US"/>
              <a:t>Second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838200"/>
            <a:ext cx="7772400" cy="5794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6CB1BD0-533A-4E07-BF9C-432137E14983}" type="datetimeFigureOut">
              <a:rPr lang="en-US" smtClean="0"/>
              <a:pPr/>
              <a:t>2/15/2019</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54F940-28E1-4EAC-8D73-5D6BC0F5BDB5}"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73" r:id="rId3"/>
    <p:sldLayoutId id="2147483672" r:id="rId4"/>
    <p:sldLayoutId id="2147483651" r:id="rId5"/>
    <p:sldLayoutId id="2147483674" r:id="rId6"/>
    <p:sldLayoutId id="2147483652" r:id="rId7"/>
    <p:sldLayoutId id="2147483655" r:id="rId8"/>
  </p:sldLayoutIdLst>
  <p:txStyles>
    <p:title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 y="2133600"/>
            <a:ext cx="9144000" cy="1470025"/>
          </a:xfrm>
        </p:spPr>
        <p:txBody>
          <a:bodyPr>
            <a:normAutofit/>
          </a:bodyPr>
          <a:lstStyle/>
          <a:p>
            <a:r>
              <a:rPr lang="en-US" dirty="0"/>
              <a:t>The Rise </a:t>
            </a:r>
            <a:br>
              <a:rPr lang="en-US" dirty="0"/>
            </a:br>
            <a:r>
              <a:rPr lang="en-US" dirty="0"/>
              <a:t>of the Monarchy</a:t>
            </a:r>
          </a:p>
        </p:txBody>
      </p:sp>
      <p:sp>
        <p:nvSpPr>
          <p:cNvPr id="3" name="Subtitle 2"/>
          <p:cNvSpPr txBox="1">
            <a:spLocks/>
          </p:cNvSpPr>
          <p:nvPr/>
        </p:nvSpPr>
        <p:spPr>
          <a:xfrm>
            <a:off x="0" y="3962400"/>
            <a:ext cx="9144000" cy="990600"/>
          </a:xfrm>
          <a:prstGeom prst="rect">
            <a:avLst/>
          </a:prstGeom>
        </p:spPr>
        <p:txBody>
          <a:bodyPr/>
          <a:lstStyle>
            <a:lvl1pPr marL="342900" indent="-3429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i="1" dirty="0"/>
              <a:t>Revelation and the Old Testament</a:t>
            </a:r>
          </a:p>
          <a:p>
            <a:pPr marL="0" indent="0" algn="ctr">
              <a:buNone/>
            </a:pPr>
            <a:r>
              <a:rPr lang="en-US" dirty="0"/>
              <a:t>Unit 2, Chapter 8</a:t>
            </a:r>
          </a:p>
        </p:txBody>
      </p:sp>
      <p:sp>
        <p:nvSpPr>
          <p:cNvPr id="6" name="Text Placeholder 3">
            <a:extLst>
              <a:ext uri="{FF2B5EF4-FFF2-40B4-BE49-F238E27FC236}">
                <a16:creationId xmlns:a16="http://schemas.microsoft.com/office/drawing/2014/main" id="{E57A3CF8-45B2-6843-85BB-68EEC4A57A10}"/>
              </a:ext>
            </a:extLst>
          </p:cNvPr>
          <p:cNvSpPr>
            <a:spLocks noGrp="1"/>
          </p:cNvSpPr>
          <p:nvPr/>
        </p:nvSpPr>
        <p:spPr>
          <a:xfrm>
            <a:off x="0" y="5562600"/>
            <a:ext cx="9144000" cy="123111"/>
          </a:xfrm>
          <a:prstGeom prst="rect">
            <a:avLst/>
          </a:prstGeom>
        </p:spPr>
        <p:txBody>
          <a:bodyPr vert="horz" wrap="square" lIns="0" tIns="0" rIns="0" bIns="0" rtlCol="0" anchor="ctr" anchorCtr="0">
            <a:spAutoFit/>
          </a:bodyPr>
          <a:lstStyle>
            <a:lvl1pPr marL="342900" indent="-342900" algn="l" defTabSz="914400" rtl="0" eaLnBrk="1" latinLnBrk="0" hangingPunct="1">
              <a:spcBef>
                <a:spcPct val="20000"/>
              </a:spcBef>
              <a:buFont typeface="Arial" pitchFamily="34" charset="0"/>
              <a:buNone/>
              <a:defRPr sz="800" kern="1200">
                <a:solidFill>
                  <a:schemeClr val="bg1">
                    <a:lumMod val="50000"/>
                  </a:schemeClr>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rPr lang="en-US" dirty="0"/>
              <a:t>Document #: TX006089</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3137" y="685800"/>
            <a:ext cx="8229600" cy="771870"/>
          </a:xfrm>
        </p:spPr>
        <p:txBody>
          <a:bodyPr>
            <a:noAutofit/>
          </a:bodyPr>
          <a:lstStyle/>
          <a:p>
            <a:r>
              <a:rPr lang="en-US" sz="3200" dirty="0"/>
              <a:t>The End of an Era</a:t>
            </a:r>
          </a:p>
        </p:txBody>
      </p:sp>
      <p:sp>
        <p:nvSpPr>
          <p:cNvPr id="3" name="Content Placeholder 2"/>
          <p:cNvSpPr>
            <a:spLocks noGrp="1"/>
          </p:cNvSpPr>
          <p:nvPr>
            <p:ph idx="1"/>
          </p:nvPr>
        </p:nvSpPr>
        <p:spPr>
          <a:xfrm>
            <a:off x="742519" y="1524000"/>
            <a:ext cx="3753281" cy="3695063"/>
          </a:xfrm>
        </p:spPr>
        <p:txBody>
          <a:bodyPr>
            <a:normAutofit lnSpcReduction="10000"/>
          </a:bodyPr>
          <a:lstStyle/>
          <a:p>
            <a:pPr lvl="0"/>
            <a:r>
              <a:rPr lang="en-US" dirty="0"/>
              <a:t>Solomon dies in </a:t>
            </a:r>
            <a:br>
              <a:rPr lang="en-US" dirty="0"/>
            </a:br>
            <a:r>
              <a:rPr lang="en-US" dirty="0"/>
              <a:t>922 BC.</a:t>
            </a:r>
          </a:p>
          <a:p>
            <a:pPr lvl="0"/>
            <a:r>
              <a:rPr lang="en-US" dirty="0"/>
              <a:t>Israel splits into two separate kingdoms: </a:t>
            </a:r>
          </a:p>
          <a:p>
            <a:pPr lvl="1"/>
            <a:r>
              <a:rPr lang="en-US" dirty="0"/>
              <a:t>Northern kingdom: Israel (falls to Assyria in 722 BC)</a:t>
            </a:r>
          </a:p>
          <a:p>
            <a:pPr lvl="1"/>
            <a:r>
              <a:rPr lang="en-US" dirty="0"/>
              <a:t>Southern kingdom: Judah (falls to Babylon in 587 BC)</a:t>
            </a:r>
          </a:p>
          <a:p>
            <a:endParaRPr lang="en-US" dirty="0"/>
          </a:p>
          <a:p>
            <a:endParaRPr lang="en-US" dirty="0"/>
          </a:p>
          <a:p>
            <a:pPr marL="0" indent="0">
              <a:buNone/>
            </a:pPr>
            <a:endParaRPr lang="en-US" dirty="0"/>
          </a:p>
        </p:txBody>
      </p:sp>
      <p:pic>
        <p:nvPicPr>
          <p:cNvPr id="6" name="Picture 5">
            <a:extLst>
              <a:ext uri="{FF2B5EF4-FFF2-40B4-BE49-F238E27FC236}">
                <a16:creationId xmlns:a16="http://schemas.microsoft.com/office/drawing/2014/main" id="{A5A59040-27BD-ED43-8F8D-FC216CDED2F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47937" y="1286246"/>
            <a:ext cx="3977732" cy="4483100"/>
          </a:xfrm>
          <a:prstGeom prst="rect">
            <a:avLst/>
          </a:prstGeom>
        </p:spPr>
      </p:pic>
    </p:spTree>
    <p:extLst>
      <p:ext uri="{BB962C8B-B14F-4D97-AF65-F5344CB8AC3E}">
        <p14:creationId xmlns:p14="http://schemas.microsoft.com/office/powerpoint/2010/main" val="11840957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653C7966-162A-4ED5-B94F-335B7D94AAA6}"/>
              </a:ext>
            </a:extLst>
          </p:cNvPr>
          <p:cNvSpPr txBox="1">
            <a:spLocks/>
          </p:cNvSpPr>
          <p:nvPr/>
        </p:nvSpPr>
        <p:spPr>
          <a:xfrm>
            <a:off x="457200" y="1724442"/>
            <a:ext cx="8229600" cy="121920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a:lstStyle>
          <a:p>
            <a:pPr algn="ctr"/>
            <a:r>
              <a:rPr lang="en-US" sz="3000" dirty="0"/>
              <a:t>What tempts me to stray </a:t>
            </a:r>
            <a:br>
              <a:rPr lang="en-US" sz="3000" dirty="0"/>
            </a:br>
            <a:r>
              <a:rPr lang="en-US" sz="3000" dirty="0"/>
              <a:t>from God’s call?</a:t>
            </a:r>
            <a:br>
              <a:rPr lang="en-US" sz="3000" dirty="0"/>
            </a:br>
            <a:endParaRPr lang="en-US" sz="3000" dirty="0"/>
          </a:p>
        </p:txBody>
      </p:sp>
      <p:pic>
        <p:nvPicPr>
          <p:cNvPr id="6" name="Picture 5">
            <a:extLst>
              <a:ext uri="{FF2B5EF4-FFF2-40B4-BE49-F238E27FC236}">
                <a16:creationId xmlns:a16="http://schemas.microsoft.com/office/drawing/2014/main" id="{F01691F0-3D10-443D-B8F2-394B259DAB3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47900" y="2867661"/>
            <a:ext cx="4648200" cy="3098800"/>
          </a:xfrm>
          <a:prstGeom prst="rect">
            <a:avLst/>
          </a:prstGeom>
        </p:spPr>
      </p:pic>
      <p:sp>
        <p:nvSpPr>
          <p:cNvPr id="5" name="Title 4">
            <a:extLst>
              <a:ext uri="{FF2B5EF4-FFF2-40B4-BE49-F238E27FC236}">
                <a16:creationId xmlns:a16="http://schemas.microsoft.com/office/drawing/2014/main" id="{D7E2D43F-6E04-4A31-8DC0-35E6620A57FD}"/>
              </a:ext>
            </a:extLst>
          </p:cNvPr>
          <p:cNvSpPr txBox="1">
            <a:spLocks/>
          </p:cNvSpPr>
          <p:nvPr/>
        </p:nvSpPr>
        <p:spPr>
          <a:xfrm>
            <a:off x="609600" y="891539"/>
            <a:ext cx="8077200" cy="685800"/>
          </a:xfrm>
          <a:prstGeom prst="rect">
            <a:avLst/>
          </a:prstGeom>
        </p:spPr>
        <p:txBody>
          <a:bodyPr>
            <a:noAutofit/>
          </a:bodyPr>
          <a:lst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a:lstStyle>
          <a:p>
            <a:r>
              <a:rPr lang="en-US" sz="2400" dirty="0"/>
              <a:t>Chapter Focus Question:</a:t>
            </a:r>
          </a:p>
        </p:txBody>
      </p:sp>
    </p:spTree>
    <p:extLst>
      <p:ext uri="{BB962C8B-B14F-4D97-AF65-F5344CB8AC3E}">
        <p14:creationId xmlns:p14="http://schemas.microsoft.com/office/powerpoint/2010/main" val="11936282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371600" y="1219200"/>
            <a:ext cx="7076853" cy="4267200"/>
          </a:xfrm>
        </p:spPr>
        <p:txBody>
          <a:bodyPr>
            <a:noAutofit/>
          </a:bodyPr>
          <a:lstStyle/>
          <a:p>
            <a:r>
              <a:rPr lang="en-US" sz="2400" b="0" dirty="0"/>
              <a:t>Being one united nation, ruled by a king, is the high point of ancient Israel’s history. Yet the </a:t>
            </a:r>
            <a:br>
              <a:rPr lang="en-US" sz="2400" b="0" dirty="0"/>
            </a:br>
            <a:r>
              <a:rPr lang="en-US" sz="2400" b="0" dirty="0"/>
              <a:t>kings are far from perfect! </a:t>
            </a:r>
            <a:br>
              <a:rPr lang="en-US" sz="2400" b="0" dirty="0"/>
            </a:br>
            <a:br>
              <a:rPr lang="en-US" sz="2400" b="0" dirty="0"/>
            </a:br>
            <a:r>
              <a:rPr lang="en-US" sz="2400" b="0" dirty="0"/>
              <a:t>What are the consequences when the king is unfaithful to God’s Law? How do we not let our </a:t>
            </a:r>
            <a:br>
              <a:rPr lang="en-US" sz="2400" b="0" dirty="0"/>
            </a:br>
            <a:r>
              <a:rPr lang="en-US" sz="2400" b="0" dirty="0"/>
              <a:t>sin get in the way of God working through us? </a:t>
            </a:r>
            <a:br>
              <a:rPr lang="en-US" sz="2400" b="0" dirty="0"/>
            </a:br>
            <a:br>
              <a:rPr lang="en-US" sz="2400" b="0" dirty="0"/>
            </a:br>
            <a:br>
              <a:rPr lang="en-US" dirty="0"/>
            </a:br>
            <a:r>
              <a:rPr lang="en-US" sz="3200" dirty="0"/>
              <a:t> </a:t>
            </a:r>
          </a:p>
        </p:txBody>
      </p:sp>
      <p:pic>
        <p:nvPicPr>
          <p:cNvPr id="4" name="Picture 3">
            <a:extLst>
              <a:ext uri="{FF2B5EF4-FFF2-40B4-BE49-F238E27FC236}">
                <a16:creationId xmlns:a16="http://schemas.microsoft.com/office/drawing/2014/main" id="{CEBC7B81-C6EC-AF43-92C6-DC0F0BCFD35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71600" y="4648200"/>
            <a:ext cx="6705600" cy="1403428"/>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09600"/>
            <a:ext cx="8458200" cy="762000"/>
          </a:xfrm>
        </p:spPr>
        <p:txBody>
          <a:bodyPr>
            <a:normAutofit/>
          </a:bodyPr>
          <a:lstStyle/>
          <a:p>
            <a:r>
              <a:rPr lang="en-US" sz="3200" dirty="0"/>
              <a:t>The First King: Saul</a:t>
            </a:r>
          </a:p>
        </p:txBody>
      </p:sp>
      <p:sp>
        <p:nvSpPr>
          <p:cNvPr id="15" name="Content Placeholder 2">
            <a:extLst>
              <a:ext uri="{FF2B5EF4-FFF2-40B4-BE49-F238E27FC236}">
                <a16:creationId xmlns:a16="http://schemas.microsoft.com/office/drawing/2014/main" id="{88FBE786-EBF0-D641-AEFD-2DD80793DA4B}"/>
              </a:ext>
            </a:extLst>
          </p:cNvPr>
          <p:cNvSpPr>
            <a:spLocks noGrp="1"/>
          </p:cNvSpPr>
          <p:nvPr>
            <p:ph idx="1"/>
          </p:nvPr>
        </p:nvSpPr>
        <p:spPr>
          <a:xfrm>
            <a:off x="516467" y="1371600"/>
            <a:ext cx="8305800" cy="3238500"/>
          </a:xfrm>
        </p:spPr>
        <p:txBody>
          <a:bodyPr>
            <a:normAutofit/>
          </a:bodyPr>
          <a:lstStyle/>
          <a:p>
            <a:pPr lvl="0"/>
            <a:r>
              <a:rPr lang="en-US" dirty="0"/>
              <a:t>The Israelites want to be like other nations, so God, through Samuel, appoints Saul as the first king.</a:t>
            </a:r>
          </a:p>
          <a:p>
            <a:pPr lvl="0"/>
            <a:r>
              <a:rPr lang="en-US" dirty="0"/>
              <a:t>Saul demonstrates a lack of faith in God (for example, failing to complete the ban placed on the Amalekites).</a:t>
            </a:r>
          </a:p>
          <a:p>
            <a:pPr lvl="0"/>
            <a:r>
              <a:rPr lang="en-US" dirty="0"/>
              <a:t>David is anointed as the new king while Saul is still alive.</a:t>
            </a:r>
          </a:p>
          <a:p>
            <a:pPr lvl="0"/>
            <a:r>
              <a:rPr lang="en-US" dirty="0"/>
              <a:t>Saul is so jealous of David that he pursues David and tries to kill him.</a:t>
            </a:r>
          </a:p>
        </p:txBody>
      </p:sp>
      <p:pic>
        <p:nvPicPr>
          <p:cNvPr id="5" name="Picture 4">
            <a:extLst>
              <a:ext uri="{FF2B5EF4-FFF2-40B4-BE49-F238E27FC236}">
                <a16:creationId xmlns:a16="http://schemas.microsoft.com/office/drawing/2014/main" id="{836AA252-38CE-7246-B7ED-9D2DBB26629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71600" y="4289740"/>
            <a:ext cx="6934200" cy="1806260"/>
          </a:xfrm>
          <a:prstGeom prst="rect">
            <a:avLst/>
          </a:prstGeom>
        </p:spPr>
      </p:pic>
    </p:spTree>
    <p:extLst>
      <p:ext uri="{BB962C8B-B14F-4D97-AF65-F5344CB8AC3E}">
        <p14:creationId xmlns:p14="http://schemas.microsoft.com/office/powerpoint/2010/main" val="30135296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85800"/>
            <a:ext cx="8458200" cy="762000"/>
          </a:xfrm>
        </p:spPr>
        <p:txBody>
          <a:bodyPr>
            <a:normAutofit/>
          </a:bodyPr>
          <a:lstStyle/>
          <a:p>
            <a:r>
              <a:rPr lang="en-US" sz="3200" dirty="0"/>
              <a:t>The Second King: David</a:t>
            </a:r>
          </a:p>
        </p:txBody>
      </p:sp>
      <p:sp>
        <p:nvSpPr>
          <p:cNvPr id="15" name="Content Placeholder 2">
            <a:extLst>
              <a:ext uri="{FF2B5EF4-FFF2-40B4-BE49-F238E27FC236}">
                <a16:creationId xmlns:a16="http://schemas.microsoft.com/office/drawing/2014/main" id="{88FBE786-EBF0-D641-AEFD-2DD80793DA4B}"/>
              </a:ext>
            </a:extLst>
          </p:cNvPr>
          <p:cNvSpPr>
            <a:spLocks noGrp="1"/>
          </p:cNvSpPr>
          <p:nvPr>
            <p:ph idx="1"/>
          </p:nvPr>
        </p:nvSpPr>
        <p:spPr>
          <a:xfrm>
            <a:off x="516467" y="1409700"/>
            <a:ext cx="4284133" cy="3238500"/>
          </a:xfrm>
        </p:spPr>
        <p:txBody>
          <a:bodyPr>
            <a:normAutofit/>
          </a:bodyPr>
          <a:lstStyle/>
          <a:p>
            <a:pPr lvl="0"/>
            <a:r>
              <a:rPr lang="en-US" dirty="0"/>
              <a:t>David is the youngest son of Jesse.</a:t>
            </a:r>
          </a:p>
          <a:p>
            <a:pPr lvl="0"/>
            <a:r>
              <a:rPr lang="en-US" dirty="0"/>
              <a:t>He is anointed by Saul.</a:t>
            </a:r>
          </a:p>
          <a:p>
            <a:pPr lvl="0"/>
            <a:r>
              <a:rPr lang="en-US" dirty="0"/>
              <a:t>As a boy, David kills the giant Philistine Goliath.</a:t>
            </a:r>
          </a:p>
        </p:txBody>
      </p:sp>
      <p:pic>
        <p:nvPicPr>
          <p:cNvPr id="7" name="Picture 6">
            <a:extLst>
              <a:ext uri="{FF2B5EF4-FFF2-40B4-BE49-F238E27FC236}">
                <a16:creationId xmlns:a16="http://schemas.microsoft.com/office/drawing/2014/main" id="{766B92AC-00C7-6048-98C2-CB06E9E9C64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53000" y="1524000"/>
            <a:ext cx="3529263" cy="2514600"/>
          </a:xfrm>
          <a:prstGeom prst="rect">
            <a:avLst/>
          </a:prstGeom>
          <a:ln>
            <a:noFill/>
          </a:ln>
        </p:spPr>
      </p:pic>
      <p:pic>
        <p:nvPicPr>
          <p:cNvPr id="9" name="Picture 8">
            <a:extLst>
              <a:ext uri="{FF2B5EF4-FFF2-40B4-BE49-F238E27FC236}">
                <a16:creationId xmlns:a16="http://schemas.microsoft.com/office/drawing/2014/main" id="{4A82F377-E8A0-674A-8084-265A5FBCF02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60415" y="4267200"/>
            <a:ext cx="6480369" cy="1719356"/>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0"/>
            <a:ext cx="8458200" cy="762000"/>
          </a:xfrm>
        </p:spPr>
        <p:txBody>
          <a:bodyPr>
            <a:normAutofit/>
          </a:bodyPr>
          <a:lstStyle/>
          <a:p>
            <a:r>
              <a:rPr lang="en-US" sz="3200" dirty="0"/>
              <a:t>David’s Greatest Accomplishments</a:t>
            </a:r>
          </a:p>
        </p:txBody>
      </p:sp>
      <p:sp>
        <p:nvSpPr>
          <p:cNvPr id="15" name="Content Placeholder 2">
            <a:extLst>
              <a:ext uri="{FF2B5EF4-FFF2-40B4-BE49-F238E27FC236}">
                <a16:creationId xmlns:a16="http://schemas.microsoft.com/office/drawing/2014/main" id="{88FBE786-EBF0-D641-AEFD-2DD80793DA4B}"/>
              </a:ext>
            </a:extLst>
          </p:cNvPr>
          <p:cNvSpPr>
            <a:spLocks noGrp="1"/>
          </p:cNvSpPr>
          <p:nvPr>
            <p:ph idx="1"/>
          </p:nvPr>
        </p:nvSpPr>
        <p:spPr>
          <a:xfrm>
            <a:off x="381000" y="1447800"/>
            <a:ext cx="4800599" cy="3238500"/>
          </a:xfrm>
        </p:spPr>
        <p:txBody>
          <a:bodyPr>
            <a:noAutofit/>
          </a:bodyPr>
          <a:lstStyle/>
          <a:p>
            <a:pPr lvl="0"/>
            <a:r>
              <a:rPr lang="en-US" dirty="0"/>
              <a:t>David unites the Twelve Tribes of Israel into a single nation.</a:t>
            </a:r>
          </a:p>
          <a:p>
            <a:pPr lvl="0"/>
            <a:r>
              <a:rPr lang="en-US" dirty="0"/>
              <a:t>He captures Jerusalem as the nation’s capital city (and brings the Ark of the Covenant there).</a:t>
            </a:r>
          </a:p>
          <a:p>
            <a:pPr lvl="0"/>
            <a:r>
              <a:rPr lang="en-US" dirty="0"/>
              <a:t>He wins many victories over Israel’s enemy, the Philistines.</a:t>
            </a:r>
          </a:p>
        </p:txBody>
      </p:sp>
      <p:pic>
        <p:nvPicPr>
          <p:cNvPr id="4" name="Picture 3">
            <a:extLst>
              <a:ext uri="{FF2B5EF4-FFF2-40B4-BE49-F238E27FC236}">
                <a16:creationId xmlns:a16="http://schemas.microsoft.com/office/drawing/2014/main" id="{9E1A08C7-F935-3846-96E7-C7F59410F9A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81599" y="1743456"/>
            <a:ext cx="3557016" cy="2371344"/>
          </a:xfrm>
          <a:prstGeom prst="rect">
            <a:avLst/>
          </a:prstGeom>
        </p:spPr>
      </p:pic>
      <p:pic>
        <p:nvPicPr>
          <p:cNvPr id="10" name="Picture 9">
            <a:extLst>
              <a:ext uri="{FF2B5EF4-FFF2-40B4-BE49-F238E27FC236}">
                <a16:creationId xmlns:a16="http://schemas.microsoft.com/office/drawing/2014/main" id="{9B1AB44C-4343-044A-A017-66A9B5A2007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24000" y="4419600"/>
            <a:ext cx="6480369" cy="1719356"/>
          </a:xfrm>
          <a:prstGeom prst="rect">
            <a:avLst/>
          </a:prstGeom>
        </p:spPr>
      </p:pic>
    </p:spTree>
    <p:extLst>
      <p:ext uri="{BB962C8B-B14F-4D97-AF65-F5344CB8AC3E}">
        <p14:creationId xmlns:p14="http://schemas.microsoft.com/office/powerpoint/2010/main" val="28890204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3137" y="900311"/>
            <a:ext cx="8229600" cy="533400"/>
          </a:xfrm>
        </p:spPr>
        <p:txBody>
          <a:bodyPr>
            <a:noAutofit/>
          </a:bodyPr>
          <a:lstStyle/>
          <a:p>
            <a:r>
              <a:rPr lang="en-US" sz="3200" dirty="0"/>
              <a:t>King David’s Downfall</a:t>
            </a:r>
          </a:p>
        </p:txBody>
      </p:sp>
      <p:sp>
        <p:nvSpPr>
          <p:cNvPr id="3" name="Content Placeholder 2"/>
          <p:cNvSpPr>
            <a:spLocks noGrp="1"/>
          </p:cNvSpPr>
          <p:nvPr>
            <p:ph idx="1"/>
          </p:nvPr>
        </p:nvSpPr>
        <p:spPr>
          <a:xfrm>
            <a:off x="947056" y="1867537"/>
            <a:ext cx="7282543" cy="3695063"/>
          </a:xfrm>
        </p:spPr>
        <p:txBody>
          <a:bodyPr>
            <a:normAutofit/>
          </a:bodyPr>
          <a:lstStyle/>
          <a:p>
            <a:pPr lvl="0"/>
            <a:r>
              <a:rPr lang="en-US" dirty="0"/>
              <a:t>David commits adultery with Bathsheba and</a:t>
            </a:r>
            <a:br>
              <a:rPr lang="en-US" dirty="0"/>
            </a:br>
            <a:r>
              <a:rPr lang="en-US" dirty="0"/>
              <a:t>then has her husband, Uriah, killed.</a:t>
            </a:r>
          </a:p>
          <a:p>
            <a:pPr lvl="0"/>
            <a:r>
              <a:rPr lang="en-US" dirty="0"/>
              <a:t>The prophet Nathan confronts David about</a:t>
            </a:r>
            <a:br>
              <a:rPr lang="en-US" dirty="0"/>
            </a:br>
            <a:r>
              <a:rPr lang="en-US" dirty="0"/>
              <a:t>his sin.</a:t>
            </a:r>
          </a:p>
          <a:p>
            <a:pPr lvl="0"/>
            <a:r>
              <a:rPr lang="en-US" dirty="0"/>
              <a:t>David repents, but the impact of his sin affects</a:t>
            </a:r>
            <a:br>
              <a:rPr lang="en-US" dirty="0"/>
            </a:br>
            <a:r>
              <a:rPr lang="en-US" dirty="0"/>
              <a:t>his children.</a:t>
            </a:r>
          </a:p>
          <a:p>
            <a:endParaRPr lang="en-US" dirty="0"/>
          </a:p>
          <a:p>
            <a:endParaRPr lang="en-US" dirty="0"/>
          </a:p>
          <a:p>
            <a:pPr marL="0" indent="0">
              <a:buNone/>
            </a:pPr>
            <a:endParaRPr lang="en-US" dirty="0"/>
          </a:p>
        </p:txBody>
      </p:sp>
      <p:pic>
        <p:nvPicPr>
          <p:cNvPr id="8" name="Picture 7">
            <a:extLst>
              <a:ext uri="{FF2B5EF4-FFF2-40B4-BE49-F238E27FC236}">
                <a16:creationId xmlns:a16="http://schemas.microsoft.com/office/drawing/2014/main" id="{979C8ED5-1279-CB42-B967-0FE8EC9A545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24000" y="4343400"/>
            <a:ext cx="6480369" cy="1719356"/>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3137" y="900311"/>
            <a:ext cx="8229600" cy="533400"/>
          </a:xfrm>
        </p:spPr>
        <p:txBody>
          <a:bodyPr>
            <a:noAutofit/>
          </a:bodyPr>
          <a:lstStyle/>
          <a:p>
            <a:r>
              <a:rPr lang="en-US" sz="3200" dirty="0"/>
              <a:t>The Third King: Solomon</a:t>
            </a:r>
          </a:p>
        </p:txBody>
      </p:sp>
      <p:sp>
        <p:nvSpPr>
          <p:cNvPr id="3" name="Content Placeholder 2"/>
          <p:cNvSpPr>
            <a:spLocks noGrp="1"/>
          </p:cNvSpPr>
          <p:nvPr>
            <p:ph idx="1"/>
          </p:nvPr>
        </p:nvSpPr>
        <p:spPr>
          <a:xfrm>
            <a:off x="672191" y="1676400"/>
            <a:ext cx="3932944" cy="3695063"/>
          </a:xfrm>
        </p:spPr>
        <p:txBody>
          <a:bodyPr>
            <a:normAutofit/>
          </a:bodyPr>
          <a:lstStyle/>
          <a:p>
            <a:pPr lvl="0"/>
            <a:r>
              <a:rPr lang="en-US" sz="2800" dirty="0"/>
              <a:t>Solomon is famous for his wisdom.</a:t>
            </a:r>
          </a:p>
          <a:p>
            <a:pPr lvl="0"/>
            <a:r>
              <a:rPr lang="en-US" sz="2800" dirty="0"/>
              <a:t>He builds the Temple in Jerusalem.</a:t>
            </a:r>
          </a:p>
          <a:p>
            <a:pPr lvl="0"/>
            <a:endParaRPr lang="en-US" sz="2800" dirty="0"/>
          </a:p>
          <a:p>
            <a:endParaRPr lang="en-US" sz="2800" dirty="0"/>
          </a:p>
          <a:p>
            <a:pPr marL="0" indent="0">
              <a:buNone/>
            </a:pPr>
            <a:endParaRPr lang="en-US" sz="2800" dirty="0"/>
          </a:p>
        </p:txBody>
      </p:sp>
      <p:pic>
        <p:nvPicPr>
          <p:cNvPr id="5" name="Picture 4">
            <a:extLst>
              <a:ext uri="{FF2B5EF4-FFF2-40B4-BE49-F238E27FC236}">
                <a16:creationId xmlns:a16="http://schemas.microsoft.com/office/drawing/2014/main" id="{001A17DB-7C2B-2548-998C-C18D073C83E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31067" y="4419684"/>
            <a:ext cx="6096001" cy="1600116"/>
          </a:xfrm>
          <a:prstGeom prst="rect">
            <a:avLst/>
          </a:prstGeom>
        </p:spPr>
      </p:pic>
      <p:pic>
        <p:nvPicPr>
          <p:cNvPr id="7" name="Picture 6">
            <a:extLst>
              <a:ext uri="{FF2B5EF4-FFF2-40B4-BE49-F238E27FC236}">
                <a16:creationId xmlns:a16="http://schemas.microsoft.com/office/drawing/2014/main" id="{48F0E24D-125D-D447-8015-5F266FAAB35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868234" y="1589533"/>
            <a:ext cx="3617752" cy="2713314"/>
          </a:xfrm>
          <a:prstGeom prst="rect">
            <a:avLst/>
          </a:prstGeom>
        </p:spPr>
      </p:pic>
    </p:spTree>
    <p:extLst>
      <p:ext uri="{BB962C8B-B14F-4D97-AF65-F5344CB8AC3E}">
        <p14:creationId xmlns:p14="http://schemas.microsoft.com/office/powerpoint/2010/main" val="3037146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3137" y="900311"/>
            <a:ext cx="8229600" cy="771870"/>
          </a:xfrm>
        </p:spPr>
        <p:txBody>
          <a:bodyPr>
            <a:noAutofit/>
          </a:bodyPr>
          <a:lstStyle/>
          <a:p>
            <a:r>
              <a:rPr lang="en-US" sz="3200" dirty="0"/>
              <a:t>King Solomon’s Downfall: </a:t>
            </a:r>
            <a:br>
              <a:rPr lang="en-US" sz="3200" dirty="0"/>
            </a:br>
            <a:r>
              <a:rPr lang="en-US" sz="3200" dirty="0"/>
              <a:t>Two Sinful Behaviors</a:t>
            </a:r>
          </a:p>
        </p:txBody>
      </p:sp>
      <p:sp>
        <p:nvSpPr>
          <p:cNvPr id="3" name="Content Placeholder 2"/>
          <p:cNvSpPr>
            <a:spLocks noGrp="1"/>
          </p:cNvSpPr>
          <p:nvPr>
            <p:ph idx="1"/>
          </p:nvPr>
        </p:nvSpPr>
        <p:spPr>
          <a:xfrm>
            <a:off x="947056" y="2019937"/>
            <a:ext cx="7282543" cy="3695063"/>
          </a:xfrm>
        </p:spPr>
        <p:txBody>
          <a:bodyPr>
            <a:normAutofit/>
          </a:bodyPr>
          <a:lstStyle/>
          <a:p>
            <a:pPr lvl="0"/>
            <a:r>
              <a:rPr lang="en-US" dirty="0"/>
              <a:t>King Solomon treats his people unjustly (high taxes and forced labor).</a:t>
            </a:r>
          </a:p>
          <a:p>
            <a:pPr lvl="0"/>
            <a:r>
              <a:rPr lang="en-US" dirty="0"/>
              <a:t>He erects shrines to false gods for his foreign wives.</a:t>
            </a:r>
          </a:p>
          <a:p>
            <a:endParaRPr lang="en-US" dirty="0"/>
          </a:p>
          <a:p>
            <a:endParaRPr lang="en-US" dirty="0"/>
          </a:p>
          <a:p>
            <a:pPr marL="0" indent="0">
              <a:buNone/>
            </a:pPr>
            <a:endParaRPr lang="en-US" dirty="0"/>
          </a:p>
        </p:txBody>
      </p:sp>
      <p:pic>
        <p:nvPicPr>
          <p:cNvPr id="5" name="Picture 4">
            <a:extLst>
              <a:ext uri="{FF2B5EF4-FFF2-40B4-BE49-F238E27FC236}">
                <a16:creationId xmlns:a16="http://schemas.microsoft.com/office/drawing/2014/main" id="{49083D80-CDA5-FC47-AF96-A57DD4EBD31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76400" y="4267200"/>
            <a:ext cx="6096321" cy="1600200"/>
          </a:xfrm>
          <a:prstGeom prst="rect">
            <a:avLst/>
          </a:prstGeom>
        </p:spPr>
      </p:pic>
    </p:spTree>
    <p:extLst>
      <p:ext uri="{BB962C8B-B14F-4D97-AF65-F5344CB8AC3E}">
        <p14:creationId xmlns:p14="http://schemas.microsoft.com/office/powerpoint/2010/main" val="1828205767"/>
      </p:ext>
    </p:extLst>
  </p:cSld>
  <p:clrMapOvr>
    <a:masterClrMapping/>
  </p:clrMapOvr>
</p:sld>
</file>

<file path=ppt/theme/theme1.xml><?xml version="1.0" encoding="utf-8"?>
<a:theme xmlns:a="http://schemas.openxmlformats.org/drawingml/2006/main" name="LIC Presentation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w="9525">
          <a:noFill/>
          <a:miter lim="800000"/>
          <a:headEnd/>
          <a:tailEnd/>
        </a:ln>
      </a:spPr>
      <a:bodyPr>
        <a:spAutoFit/>
      </a:bodyPr>
      <a:lstStyle>
        <a:defPPr>
          <a:defRPr sz="800" dirty="0">
            <a:solidFill>
              <a:schemeClr val="bg1">
                <a:lumMod val="65000"/>
              </a:schemeClr>
            </a:solidFill>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LIC Presentation template</Template>
  <TotalTime>771</TotalTime>
  <Words>571</Words>
  <Application>Microsoft Office PowerPoint</Application>
  <PresentationFormat>On-screen Show (4:3)</PresentationFormat>
  <Paragraphs>69</Paragraphs>
  <Slides>10</Slides>
  <Notes>10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10</vt:i4>
      </vt:variant>
    </vt:vector>
  </HeadingPairs>
  <TitlesOfParts>
    <vt:vector size="13" baseType="lpstr">
      <vt:lpstr>Arial</vt:lpstr>
      <vt:lpstr>Calibri</vt:lpstr>
      <vt:lpstr>LIC Presentation template</vt:lpstr>
      <vt:lpstr>The Rise  of the Monarchy</vt:lpstr>
      <vt:lpstr>PowerPoint Presentation</vt:lpstr>
      <vt:lpstr>Being one united nation, ruled by a king, is the high point of ancient Israel’s history. Yet the  kings are far from perfect!   What are the consequences when the king is unfaithful to God’s Law? How do we not let our  sin get in the way of God working through us?     </vt:lpstr>
      <vt:lpstr>The First King: Saul</vt:lpstr>
      <vt:lpstr>The Second King: David</vt:lpstr>
      <vt:lpstr>David’s Greatest Accomplishments</vt:lpstr>
      <vt:lpstr>King David’s Downfall</vt:lpstr>
      <vt:lpstr>The Third King: Solomon</vt:lpstr>
      <vt:lpstr>King Solomon’s Downfall:  Two Sinful Behaviors</vt:lpstr>
      <vt:lpstr>The End of an Era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bmartinka</dc:creator>
  <cp:lastModifiedBy>Brooke Saron</cp:lastModifiedBy>
  <cp:revision>76</cp:revision>
  <dcterms:created xsi:type="dcterms:W3CDTF">2011-01-10T17:35:40Z</dcterms:created>
  <dcterms:modified xsi:type="dcterms:W3CDTF">2019-02-15T15:30:02Z</dcterms:modified>
</cp:coreProperties>
</file>